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87" r:id="rId2"/>
    <p:sldId id="281" r:id="rId3"/>
    <p:sldId id="1509" r:id="rId4"/>
    <p:sldId id="1613" r:id="rId5"/>
    <p:sldId id="467" r:id="rId6"/>
    <p:sldId id="1529" r:id="rId7"/>
    <p:sldId id="1616" r:id="rId8"/>
    <p:sldId id="1617" r:id="rId9"/>
    <p:sldId id="532" r:id="rId10"/>
    <p:sldId id="1348" r:id="rId11"/>
    <p:sldId id="1536" r:id="rId12"/>
    <p:sldId id="1625" r:id="rId13"/>
    <p:sldId id="275" r:id="rId14"/>
    <p:sldId id="1573" r:id="rId15"/>
    <p:sldId id="1622" r:id="rId16"/>
    <p:sldId id="1624" r:id="rId17"/>
    <p:sldId id="1618" r:id="rId18"/>
    <p:sldId id="1619"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4B183"/>
    <a:srgbClr val="FF0066"/>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49" autoAdjust="0"/>
    <p:restoredTop sz="93741" autoAdjust="0"/>
  </p:normalViewPr>
  <p:slideViewPr>
    <p:cSldViewPr snapToGrid="0">
      <p:cViewPr varScale="1">
        <p:scale>
          <a:sx n="74" d="100"/>
          <a:sy n="74" d="100"/>
        </p:scale>
        <p:origin x="48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24/03/2026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116DE-1EFA-C1FF-8394-310684C8823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514F67-F007-778B-3DEC-C43FD949B5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B1DBBD-A521-6A6D-192D-34C8CFD6A26B}"/>
              </a:ext>
            </a:extLst>
          </p:cNvPr>
          <p:cNvSpPr>
            <a:spLocks noGrp="1"/>
          </p:cNvSpPr>
          <p:nvPr>
            <p:ph type="body" idx="1"/>
          </p:nvPr>
        </p:nvSpPr>
        <p:spPr/>
        <p:txBody>
          <a:bodyPr/>
          <a:lstStyle/>
          <a:p>
            <a:r>
              <a:rPr lang="fr-FR" dirty="0"/>
              <a:t>CE1 - Expliciter ensuite au tableau à partir du schéma que 2/4 = 1/2.</a:t>
            </a:r>
          </a:p>
        </p:txBody>
      </p:sp>
      <p:sp>
        <p:nvSpPr>
          <p:cNvPr id="4" name="Espace réservé du numéro de diapositive 3">
            <a:extLst>
              <a:ext uri="{FF2B5EF4-FFF2-40B4-BE49-F238E27FC236}">
                <a16:creationId xmlns:a16="http://schemas.microsoft.com/office/drawing/2014/main" id="{F8E9AB0F-F6A2-2FB9-CE28-86B62650DD73}"/>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33016483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EBEE-9F89-2B33-8D86-496E19DD485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76D1C6-BCBE-FCC1-42A3-2D39D3DDD9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245014-ECC1-0245-7831-7FA94D37557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C03CDF5-B2B7-60EC-5948-94CC3E432A73}"/>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9695526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BB457-75D2-15C6-EBB8-C5FEE43A333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76D931B-5387-99CB-D0E5-3AF5010B11B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9A09371-F216-9468-D8BE-2C61D75EC07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4582E73-0CA6-F6EC-AD11-3AB9A072E725}"/>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27350447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5A7A6B-E714-6F51-E541-8700FDCAB03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4EBD157-C0A5-B74B-927F-B240543A345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065803E-EFE2-6F9E-A560-E391CBCA380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B154475-EB53-19E6-5886-509108DF78E3}"/>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3875020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8CA458-69F8-4014-8412-A81832A6E0B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E4E1DB-1BCA-EA1F-442B-3D5DF3545DE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ECD6CA8-9915-D541-2C02-4D263A573FF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B956D368-C6E9-4831-497B-2ABED841886F}"/>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11181529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7DD72-EFD4-6887-4176-1BEC0CC7C23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F168B3E-174B-30E6-B4D6-32F2DFE712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FB9F11-9920-F58D-CE35-A2DA065587B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DADB52A-E79C-07FF-CBD5-F9443347FA26}"/>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158370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506167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1134055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24/03/2026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24/03/2026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2.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71</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5" name="Image 4">
            <a:extLst>
              <a:ext uri="{FF2B5EF4-FFF2-40B4-BE49-F238E27FC236}">
                <a16:creationId xmlns:a16="http://schemas.microsoft.com/office/drawing/2014/main" id="{3FA59376-6682-FEC4-6F18-254E06F452FB}"/>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grpSp>
        <p:nvGrpSpPr>
          <p:cNvPr id="7" name="Groupe 6">
            <a:extLst>
              <a:ext uri="{FF2B5EF4-FFF2-40B4-BE49-F238E27FC236}">
                <a16:creationId xmlns:a16="http://schemas.microsoft.com/office/drawing/2014/main" id="{F270C909-6C06-C099-B5EC-890772E610C1}"/>
              </a:ext>
            </a:extLst>
          </p:cNvPr>
          <p:cNvGrpSpPr/>
          <p:nvPr/>
        </p:nvGrpSpPr>
        <p:grpSpPr>
          <a:xfrm>
            <a:off x="499744" y="1265179"/>
            <a:ext cx="4966082" cy="2268188"/>
            <a:chOff x="499744" y="1265179"/>
            <a:chExt cx="4966082" cy="2268188"/>
          </a:xfrm>
        </p:grpSpPr>
        <p:pic>
          <p:nvPicPr>
            <p:cNvPr id="16" name="Image 15">
              <a:extLst>
                <a:ext uri="{FF2B5EF4-FFF2-40B4-BE49-F238E27FC236}">
                  <a16:creationId xmlns:a16="http://schemas.microsoft.com/office/drawing/2014/main" id="{5E969741-26B6-0B40-DF2C-71850B571CE2}"/>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499744" y="1265179"/>
              <a:ext cx="1052196" cy="2268188"/>
            </a:xfrm>
            <a:prstGeom prst="rect">
              <a:avLst/>
            </a:prstGeom>
          </p:spPr>
        </p:pic>
        <p:pic>
          <p:nvPicPr>
            <p:cNvPr id="17" name="Image 16">
              <a:extLst>
                <a:ext uri="{FF2B5EF4-FFF2-40B4-BE49-F238E27FC236}">
                  <a16:creationId xmlns:a16="http://schemas.microsoft.com/office/drawing/2014/main" id="{4D5A1B88-1037-D7D3-BC40-4C43FE702883}"/>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3109001" y="1265179"/>
              <a:ext cx="1052196" cy="2268188"/>
            </a:xfrm>
            <a:prstGeom prst="rect">
              <a:avLst/>
            </a:prstGeom>
          </p:spPr>
        </p:pic>
        <p:pic>
          <p:nvPicPr>
            <p:cNvPr id="18" name="Image 17">
              <a:extLst>
                <a:ext uri="{FF2B5EF4-FFF2-40B4-BE49-F238E27FC236}">
                  <a16:creationId xmlns:a16="http://schemas.microsoft.com/office/drawing/2014/main" id="{DCA7B20A-0328-DF74-CD70-83455CA2B64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4413630" y="1265179"/>
              <a:ext cx="1052196" cy="2268188"/>
            </a:xfrm>
            <a:prstGeom prst="rect">
              <a:avLst/>
            </a:prstGeom>
          </p:spPr>
        </p:pic>
        <p:pic>
          <p:nvPicPr>
            <p:cNvPr id="19" name="Image 18">
              <a:extLst>
                <a:ext uri="{FF2B5EF4-FFF2-40B4-BE49-F238E27FC236}">
                  <a16:creationId xmlns:a16="http://schemas.microsoft.com/office/drawing/2014/main" id="{C867E31C-3043-5677-8DB8-0D1E7C5BC626}"/>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1804372" y="1265179"/>
              <a:ext cx="1052196" cy="2268188"/>
            </a:xfrm>
            <a:prstGeom prst="rect">
              <a:avLst/>
            </a:prstGeom>
          </p:spPr>
        </p:pic>
      </p:grpSp>
      <p:cxnSp>
        <p:nvCxnSpPr>
          <p:cNvPr id="2" name="Connecteur droit 1">
            <a:extLst>
              <a:ext uri="{FF2B5EF4-FFF2-40B4-BE49-F238E27FC236}">
                <a16:creationId xmlns:a16="http://schemas.microsoft.com/office/drawing/2014/main" id="{9EE4E780-67A9-D685-301B-1F777BEBC117}"/>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4">
            <a:extLst>
              <a:ext uri="{FF2B5EF4-FFF2-40B4-BE49-F238E27FC236}">
                <a16:creationId xmlns:a16="http://schemas.microsoft.com/office/drawing/2014/main" id="{C81E360C-7164-4431-2439-6F90946C5E84}"/>
              </a:ext>
            </a:extLst>
          </p:cNvPr>
          <p:cNvSpPr txBox="1"/>
          <p:nvPr/>
        </p:nvSpPr>
        <p:spPr>
          <a:xfrm>
            <a:off x="662888" y="4260271"/>
            <a:ext cx="4532568"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40"/>
              </a:spcBef>
              <a:spcAft>
                <a:spcPts val="0"/>
              </a:spcAft>
            </a:pPr>
            <a:r>
              <a:rPr lang="fr-FR" sz="2400" spc="-35" dirty="0">
                <a:solidFill>
                  <a:srgbClr val="231F20"/>
                </a:solidFill>
                <a:ea typeface="Arial" panose="020B0604020202020204" pitchFamily="34" charset="0"/>
                <a:cs typeface="Times New Roman" panose="02020603050405020304" pitchFamily="18" charset="0"/>
              </a:rPr>
              <a:t>Si je coupe chaque ananas en deux, </a:t>
            </a:r>
            <a:r>
              <a:rPr lang="fr-FR" sz="2400" b="1" spc="-35" dirty="0">
                <a:solidFill>
                  <a:srgbClr val="231F20"/>
                </a:solidFill>
                <a:ea typeface="Arial" panose="020B0604020202020204" pitchFamily="34" charset="0"/>
                <a:cs typeface="Times New Roman" panose="02020603050405020304" pitchFamily="18" charset="0"/>
              </a:rPr>
              <a:t>combien de morceaux aurai-je ? </a:t>
            </a:r>
            <a:endParaRPr lang="fr-FR" sz="2400" b="1" dirty="0">
              <a:ea typeface="Arial" panose="020B0604020202020204" pitchFamily="34" charset="0"/>
              <a:cs typeface="Times New Roman" panose="02020603050405020304" pitchFamily="18" charset="0"/>
            </a:endParaRPr>
          </a:p>
        </p:txBody>
      </p:sp>
      <p:sp>
        <p:nvSpPr>
          <p:cNvPr id="6" name="ZoneTexte 5">
            <a:extLst>
              <a:ext uri="{FF2B5EF4-FFF2-40B4-BE49-F238E27FC236}">
                <a16:creationId xmlns:a16="http://schemas.microsoft.com/office/drawing/2014/main" id="{2322A7B5-C804-BA76-4E3A-72F32B9E12A0}"/>
              </a:ext>
            </a:extLst>
          </p:cNvPr>
          <p:cNvSpPr txBox="1"/>
          <p:nvPr/>
        </p:nvSpPr>
        <p:spPr>
          <a:xfrm>
            <a:off x="6793525" y="4260271"/>
            <a:ext cx="4735589" cy="1102179"/>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40"/>
              </a:spcBef>
              <a:spcAft>
                <a:spcPts val="0"/>
              </a:spcAft>
            </a:pPr>
            <a:r>
              <a:rPr lang="fr-FR" sz="2400" spc="-35" dirty="0">
                <a:solidFill>
                  <a:srgbClr val="231F20"/>
                </a:solidFill>
                <a:ea typeface="Arial" panose="020B0604020202020204" pitchFamily="34" charset="0"/>
                <a:cs typeface="Times New Roman" panose="02020603050405020304" pitchFamily="18" charset="0"/>
              </a:rPr>
              <a:t>Si je coupe chaque ananas en 3, </a:t>
            </a:r>
            <a:r>
              <a:rPr lang="fr-FR" sz="2400" b="1" spc="-35" dirty="0">
                <a:solidFill>
                  <a:srgbClr val="231F20"/>
                </a:solidFill>
                <a:ea typeface="Arial" panose="020B0604020202020204" pitchFamily="34" charset="0"/>
                <a:cs typeface="Times New Roman" panose="02020603050405020304" pitchFamily="18" charset="0"/>
              </a:rPr>
              <a:t>combien de morceaux aurai-je ? </a:t>
            </a:r>
            <a:endParaRPr lang="fr-FR" sz="2400" b="1" dirty="0">
              <a:ea typeface="Arial" panose="020B0604020202020204" pitchFamily="34" charset="0"/>
              <a:cs typeface="Times New Roman" panose="02020603050405020304" pitchFamily="18" charset="0"/>
            </a:endParaRPr>
          </a:p>
        </p:txBody>
      </p:sp>
      <p:grpSp>
        <p:nvGrpSpPr>
          <p:cNvPr id="8" name="Groupe 7">
            <a:extLst>
              <a:ext uri="{FF2B5EF4-FFF2-40B4-BE49-F238E27FC236}">
                <a16:creationId xmlns:a16="http://schemas.microsoft.com/office/drawing/2014/main" id="{30C11A73-0B56-A416-1A7B-ECF2DF7C6827}"/>
              </a:ext>
            </a:extLst>
          </p:cNvPr>
          <p:cNvGrpSpPr/>
          <p:nvPr/>
        </p:nvGrpSpPr>
        <p:grpSpPr>
          <a:xfrm>
            <a:off x="6615398" y="1265179"/>
            <a:ext cx="4966082" cy="2268188"/>
            <a:chOff x="499744" y="1265179"/>
            <a:chExt cx="4966082" cy="2268188"/>
          </a:xfrm>
        </p:grpSpPr>
        <p:pic>
          <p:nvPicPr>
            <p:cNvPr id="9" name="Image 8">
              <a:extLst>
                <a:ext uri="{FF2B5EF4-FFF2-40B4-BE49-F238E27FC236}">
                  <a16:creationId xmlns:a16="http://schemas.microsoft.com/office/drawing/2014/main" id="{3A342383-FB12-7F64-EA3F-26D9E1B1E100}"/>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499744" y="1265179"/>
              <a:ext cx="1052196" cy="2268188"/>
            </a:xfrm>
            <a:prstGeom prst="rect">
              <a:avLst/>
            </a:prstGeom>
          </p:spPr>
        </p:pic>
        <p:pic>
          <p:nvPicPr>
            <p:cNvPr id="15" name="Image 14">
              <a:extLst>
                <a:ext uri="{FF2B5EF4-FFF2-40B4-BE49-F238E27FC236}">
                  <a16:creationId xmlns:a16="http://schemas.microsoft.com/office/drawing/2014/main" id="{A371CF05-DF21-60E7-4E17-E2F3BB17BC14}"/>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3109001" y="1265179"/>
              <a:ext cx="1052196" cy="2268188"/>
            </a:xfrm>
            <a:prstGeom prst="rect">
              <a:avLst/>
            </a:prstGeom>
          </p:spPr>
        </p:pic>
        <p:pic>
          <p:nvPicPr>
            <p:cNvPr id="24" name="Image 23">
              <a:extLst>
                <a:ext uri="{FF2B5EF4-FFF2-40B4-BE49-F238E27FC236}">
                  <a16:creationId xmlns:a16="http://schemas.microsoft.com/office/drawing/2014/main" id="{C3CE76F9-0C5C-F6B3-DCD0-368350FA249A}"/>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4413630" y="1265179"/>
              <a:ext cx="1052196" cy="2268188"/>
            </a:xfrm>
            <a:prstGeom prst="rect">
              <a:avLst/>
            </a:prstGeom>
          </p:spPr>
        </p:pic>
        <p:pic>
          <p:nvPicPr>
            <p:cNvPr id="25" name="Image 24">
              <a:extLst>
                <a:ext uri="{FF2B5EF4-FFF2-40B4-BE49-F238E27FC236}">
                  <a16:creationId xmlns:a16="http://schemas.microsoft.com/office/drawing/2014/main" id="{B4CF0D42-9239-E8C5-3227-1B46520ACC0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1804372" y="1265179"/>
              <a:ext cx="1052196" cy="2268188"/>
            </a:xfrm>
            <a:prstGeom prst="rect">
              <a:avLst/>
            </a:prstGeom>
          </p:spPr>
        </p:pic>
      </p:grpSp>
    </p:spTree>
    <p:extLst>
      <p:ext uri="{BB962C8B-B14F-4D97-AF65-F5344CB8AC3E}">
        <p14:creationId xmlns:p14="http://schemas.microsoft.com/office/powerpoint/2010/main" val="2384889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4">
            <a:extLst>
              <a:ext uri="{FF2B5EF4-FFF2-40B4-BE49-F238E27FC236}">
                <a16:creationId xmlns:a16="http://schemas.microsoft.com/office/drawing/2014/main" id="{BA95573B-FDD8-8CF6-B803-A8980A8F4602}"/>
              </a:ext>
            </a:extLst>
          </p:cNvPr>
          <p:cNvSpPr txBox="1"/>
          <p:nvPr/>
        </p:nvSpPr>
        <p:spPr>
          <a:xfrm>
            <a:off x="662887" y="4260271"/>
            <a:ext cx="4735589"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solidFill>
                  <a:srgbClr val="231F20"/>
                </a:solidFill>
                <a:ea typeface="Calibri" panose="020F0502020204030204" pitchFamily="34" charset="0"/>
              </a:rPr>
              <a:t>Si je coupe chaque ananas en dix rondelles, </a:t>
            </a:r>
            <a:r>
              <a:rPr lang="fr-FR" sz="2400" b="1" dirty="0">
                <a:solidFill>
                  <a:srgbClr val="231F20"/>
                </a:solidFill>
                <a:ea typeface="Calibri" panose="020F0502020204030204" pitchFamily="34" charset="0"/>
              </a:rPr>
              <a:t>combien de rondelles aurai-je au total ? </a:t>
            </a:r>
            <a:endParaRPr lang="fr-FR" sz="2400" b="1" kern="100" dirty="0">
              <a:ea typeface="Calibri" panose="020F0502020204030204" pitchFamily="34" charset="0"/>
              <a:cs typeface="Times New Roman" panose="02020603050405020304" pitchFamily="18" charset="0"/>
            </a:endParaRPr>
          </a:p>
        </p:txBody>
      </p:sp>
      <p:sp>
        <p:nvSpPr>
          <p:cNvPr id="5" name="ZoneTexte 4">
            <a:extLst>
              <a:ext uri="{FF2B5EF4-FFF2-40B4-BE49-F238E27FC236}">
                <a16:creationId xmlns:a16="http://schemas.microsoft.com/office/drawing/2014/main" id="{10C3AE77-5710-74A9-BBE2-EBA9E4619427}"/>
              </a:ext>
            </a:extLst>
          </p:cNvPr>
          <p:cNvSpPr txBox="1"/>
          <p:nvPr/>
        </p:nvSpPr>
        <p:spPr>
          <a:xfrm>
            <a:off x="6793525" y="4260271"/>
            <a:ext cx="4735589" cy="1471511"/>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solidFill>
                  <a:srgbClr val="231F20"/>
                </a:solidFill>
                <a:ea typeface="Calibri" panose="020F0502020204030204" pitchFamily="34" charset="0"/>
              </a:rPr>
              <a:t>Si je coupe chaque ananas en dix tranches, </a:t>
            </a:r>
            <a:r>
              <a:rPr lang="fr-FR" sz="2400" b="1" dirty="0">
                <a:solidFill>
                  <a:srgbClr val="231F20"/>
                </a:solidFill>
                <a:ea typeface="Calibri" panose="020F0502020204030204" pitchFamily="34" charset="0"/>
              </a:rPr>
              <a:t>combien de rondelles aurai-je au total ? </a:t>
            </a:r>
            <a:endParaRPr lang="fr-FR" sz="2400" b="1" kern="100" dirty="0">
              <a:ea typeface="Calibri" panose="020F0502020204030204" pitchFamily="34" charset="0"/>
              <a:cs typeface="Times New Roman" panose="02020603050405020304" pitchFamily="18" charset="0"/>
            </a:endParaRPr>
          </a:p>
        </p:txBody>
      </p:sp>
      <p:cxnSp>
        <p:nvCxnSpPr>
          <p:cNvPr id="6" name="Connecteur droit 5">
            <a:extLst>
              <a:ext uri="{FF2B5EF4-FFF2-40B4-BE49-F238E27FC236}">
                <a16:creationId xmlns:a16="http://schemas.microsoft.com/office/drawing/2014/main" id="{2E26AFC2-CE20-2AFE-2139-053E179285D2}"/>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grpSp>
        <p:nvGrpSpPr>
          <p:cNvPr id="19" name="Groupe 18">
            <a:extLst>
              <a:ext uri="{FF2B5EF4-FFF2-40B4-BE49-F238E27FC236}">
                <a16:creationId xmlns:a16="http://schemas.microsoft.com/office/drawing/2014/main" id="{A581853D-7F6D-5D44-A3C1-90D590C4C460}"/>
              </a:ext>
            </a:extLst>
          </p:cNvPr>
          <p:cNvGrpSpPr/>
          <p:nvPr/>
        </p:nvGrpSpPr>
        <p:grpSpPr>
          <a:xfrm>
            <a:off x="499744" y="1265179"/>
            <a:ext cx="4966082" cy="2268188"/>
            <a:chOff x="499744" y="1265179"/>
            <a:chExt cx="4966082" cy="2268188"/>
          </a:xfrm>
        </p:grpSpPr>
        <p:pic>
          <p:nvPicPr>
            <p:cNvPr id="20" name="Image 19">
              <a:extLst>
                <a:ext uri="{FF2B5EF4-FFF2-40B4-BE49-F238E27FC236}">
                  <a16:creationId xmlns:a16="http://schemas.microsoft.com/office/drawing/2014/main" id="{71FECE0B-22A4-D6D4-DF2E-A90EA2984F93}"/>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499744" y="1265179"/>
              <a:ext cx="1052196" cy="2268188"/>
            </a:xfrm>
            <a:prstGeom prst="rect">
              <a:avLst/>
            </a:prstGeom>
          </p:spPr>
        </p:pic>
        <p:pic>
          <p:nvPicPr>
            <p:cNvPr id="21" name="Image 20">
              <a:extLst>
                <a:ext uri="{FF2B5EF4-FFF2-40B4-BE49-F238E27FC236}">
                  <a16:creationId xmlns:a16="http://schemas.microsoft.com/office/drawing/2014/main" id="{A0349B99-EB45-0472-753A-F63497088FF2}"/>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3109001" y="1265179"/>
              <a:ext cx="1052196" cy="2268188"/>
            </a:xfrm>
            <a:prstGeom prst="rect">
              <a:avLst/>
            </a:prstGeom>
          </p:spPr>
        </p:pic>
        <p:pic>
          <p:nvPicPr>
            <p:cNvPr id="22" name="Image 21">
              <a:extLst>
                <a:ext uri="{FF2B5EF4-FFF2-40B4-BE49-F238E27FC236}">
                  <a16:creationId xmlns:a16="http://schemas.microsoft.com/office/drawing/2014/main" id="{BCC857B7-13AC-5F39-F763-6317828788D0}"/>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4413630" y="1265179"/>
              <a:ext cx="1052196" cy="2268188"/>
            </a:xfrm>
            <a:prstGeom prst="rect">
              <a:avLst/>
            </a:prstGeom>
          </p:spPr>
        </p:pic>
        <p:pic>
          <p:nvPicPr>
            <p:cNvPr id="23" name="Image 22">
              <a:extLst>
                <a:ext uri="{FF2B5EF4-FFF2-40B4-BE49-F238E27FC236}">
                  <a16:creationId xmlns:a16="http://schemas.microsoft.com/office/drawing/2014/main" id="{337EF26E-1006-030D-346D-737ED98AFA19}"/>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1804372" y="1265179"/>
              <a:ext cx="1052196" cy="2268188"/>
            </a:xfrm>
            <a:prstGeom prst="rect">
              <a:avLst/>
            </a:prstGeom>
          </p:spPr>
        </p:pic>
      </p:grpSp>
      <p:grpSp>
        <p:nvGrpSpPr>
          <p:cNvPr id="24" name="Groupe 23">
            <a:extLst>
              <a:ext uri="{FF2B5EF4-FFF2-40B4-BE49-F238E27FC236}">
                <a16:creationId xmlns:a16="http://schemas.microsoft.com/office/drawing/2014/main" id="{15B5D5C6-DA79-8F63-82D6-2D0BAB2EABCB}"/>
              </a:ext>
            </a:extLst>
          </p:cNvPr>
          <p:cNvGrpSpPr/>
          <p:nvPr/>
        </p:nvGrpSpPr>
        <p:grpSpPr>
          <a:xfrm>
            <a:off x="6563032" y="1265179"/>
            <a:ext cx="4966082" cy="2268188"/>
            <a:chOff x="499744" y="1265179"/>
            <a:chExt cx="4966082" cy="2268188"/>
          </a:xfrm>
        </p:grpSpPr>
        <p:pic>
          <p:nvPicPr>
            <p:cNvPr id="25" name="Image 24">
              <a:extLst>
                <a:ext uri="{FF2B5EF4-FFF2-40B4-BE49-F238E27FC236}">
                  <a16:creationId xmlns:a16="http://schemas.microsoft.com/office/drawing/2014/main" id="{A8B15530-4238-E111-FA32-60F6DD570E4A}"/>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499744" y="1265179"/>
              <a:ext cx="1052196" cy="2268188"/>
            </a:xfrm>
            <a:prstGeom prst="rect">
              <a:avLst/>
            </a:prstGeom>
          </p:spPr>
        </p:pic>
        <p:pic>
          <p:nvPicPr>
            <p:cNvPr id="26" name="Image 25">
              <a:extLst>
                <a:ext uri="{FF2B5EF4-FFF2-40B4-BE49-F238E27FC236}">
                  <a16:creationId xmlns:a16="http://schemas.microsoft.com/office/drawing/2014/main" id="{78685651-6164-55B5-B865-DC1CA5B6D475}"/>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3109001" y="1265179"/>
              <a:ext cx="1052196" cy="2268188"/>
            </a:xfrm>
            <a:prstGeom prst="rect">
              <a:avLst/>
            </a:prstGeom>
          </p:spPr>
        </p:pic>
        <p:pic>
          <p:nvPicPr>
            <p:cNvPr id="27" name="Image 26">
              <a:extLst>
                <a:ext uri="{FF2B5EF4-FFF2-40B4-BE49-F238E27FC236}">
                  <a16:creationId xmlns:a16="http://schemas.microsoft.com/office/drawing/2014/main" id="{6D7DF4E5-FD10-AE4D-B474-4A929C41FA94}"/>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4413630" y="1265179"/>
              <a:ext cx="1052196" cy="2268188"/>
            </a:xfrm>
            <a:prstGeom prst="rect">
              <a:avLst/>
            </a:prstGeom>
          </p:spPr>
        </p:pic>
        <p:pic>
          <p:nvPicPr>
            <p:cNvPr id="28" name="Image 27">
              <a:extLst>
                <a:ext uri="{FF2B5EF4-FFF2-40B4-BE49-F238E27FC236}">
                  <a16:creationId xmlns:a16="http://schemas.microsoft.com/office/drawing/2014/main" id="{69219C2F-C331-A500-E44A-FC20CB099660}"/>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8775" t="15931" r="36759" b="17626"/>
            <a:stretch/>
          </p:blipFill>
          <p:spPr>
            <a:xfrm>
              <a:off x="1804372" y="1265179"/>
              <a:ext cx="1052196" cy="2268188"/>
            </a:xfrm>
            <a:prstGeom prst="rect">
              <a:avLst/>
            </a:prstGeom>
          </p:spPr>
        </p:pic>
      </p:grpSp>
    </p:spTree>
    <p:extLst>
      <p:ext uri="{BB962C8B-B14F-4D97-AF65-F5344CB8AC3E}">
        <p14:creationId xmlns:p14="http://schemas.microsoft.com/office/powerpoint/2010/main" val="9207701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372957"/>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J’interprète, je représente des fractions &lt; 1, je comprends les relations entre 2 fractions</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6" name="ZoneTexte 5">
            <a:extLst>
              <a:ext uri="{FF2B5EF4-FFF2-40B4-BE49-F238E27FC236}">
                <a16:creationId xmlns:a16="http://schemas.microsoft.com/office/drawing/2014/main" id="{B1E615D5-AB96-9796-719B-4BF7BD4B588E}"/>
              </a:ext>
            </a:extLst>
          </p:cNvPr>
          <p:cNvSpPr txBox="1"/>
          <p:nvPr/>
        </p:nvSpPr>
        <p:spPr>
          <a:xfrm>
            <a:off x="7704532" y="389253"/>
            <a:ext cx="2829987" cy="492443"/>
          </a:xfrm>
          <a:prstGeom prst="rect">
            <a:avLst/>
          </a:prstGeom>
          <a:noFill/>
        </p:spPr>
        <p:txBody>
          <a:bodyPr wrap="square" rtlCol="0">
            <a:spAutoFit/>
          </a:bodyPr>
          <a:lstStyle/>
          <a:p>
            <a:r>
              <a:rPr lang="fr-FR" sz="2600" dirty="0"/>
              <a:t>Relisons la leçon</a:t>
            </a:r>
          </a:p>
        </p:txBody>
      </p:sp>
      <p:pic>
        <p:nvPicPr>
          <p:cNvPr id="8" name="Image 7">
            <a:extLst>
              <a:ext uri="{FF2B5EF4-FFF2-40B4-BE49-F238E27FC236}">
                <a16:creationId xmlns:a16="http://schemas.microsoft.com/office/drawing/2014/main" id="{F0DA7886-BA48-3520-71B3-A676B7544E2F}"/>
              </a:ext>
            </a:extLst>
          </p:cNvPr>
          <p:cNvPicPr>
            <a:picLocks noChangeAspect="1"/>
          </p:cNvPicPr>
          <p:nvPr/>
        </p:nvPicPr>
        <p:blipFill>
          <a:blip r:embed="rId3"/>
          <a:stretch>
            <a:fillRect/>
          </a:stretch>
        </p:blipFill>
        <p:spPr>
          <a:xfrm>
            <a:off x="6699226" y="980948"/>
            <a:ext cx="3835289" cy="5527117"/>
          </a:xfrm>
          <a:prstGeom prst="rect">
            <a:avLst/>
          </a:prstGeom>
        </p:spPr>
      </p:pic>
      <p:sp>
        <p:nvSpPr>
          <p:cNvPr id="3" name="ZoneTexte 2">
            <a:extLst>
              <a:ext uri="{FF2B5EF4-FFF2-40B4-BE49-F238E27FC236}">
                <a16:creationId xmlns:a16="http://schemas.microsoft.com/office/drawing/2014/main" id="{BA581AD9-5AC6-7DE9-C495-59C51F320745}"/>
              </a:ext>
            </a:extLst>
          </p:cNvPr>
          <p:cNvSpPr txBox="1"/>
          <p:nvPr/>
        </p:nvSpPr>
        <p:spPr>
          <a:xfrm>
            <a:off x="1025841" y="2209248"/>
            <a:ext cx="4117655" cy="2424464"/>
          </a:xfrm>
          <a:prstGeom prst="rect">
            <a:avLst/>
          </a:prstGeom>
          <a:solidFill>
            <a:srgbClr val="FFE79D"/>
          </a:solidFill>
        </p:spPr>
        <p:txBody>
          <a:bodyPr wrap="square" lIns="252000" tIns="180000" rIns="252000" bIns="180000">
            <a:spAutoFit/>
          </a:bodyPr>
          <a:lstStyle/>
          <a:p>
            <a:pPr>
              <a:lnSpc>
                <a:spcPct val="107000"/>
              </a:lnSpc>
              <a:spcAft>
                <a:spcPts val="800"/>
              </a:spcAft>
            </a:pPr>
            <a:r>
              <a:rPr lang="fr-FR" sz="2400" dirty="0"/>
              <a:t>Maman achète des livres : un roman pour papa à 23 € et une bande dessinée à 15 € pour mon frère. </a:t>
            </a:r>
          </a:p>
          <a:p>
            <a:pPr>
              <a:lnSpc>
                <a:spcPct val="107000"/>
              </a:lnSpc>
              <a:spcAft>
                <a:spcPts val="800"/>
              </a:spcAft>
            </a:pPr>
            <a:r>
              <a:rPr lang="fr-FR" sz="2400" b="1" dirty="0"/>
              <a:t>Combien dépense-t-elle ? </a:t>
            </a:r>
            <a:endParaRPr lang="fr-FR" sz="24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39692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2AF8-E2F8-66CE-8C0B-3A857DC4048F}"/>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6741AF9-3F7F-BDD9-0E88-C3147225AB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88E5111-C59A-51BD-B4E8-BD81AD75FD7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BEAE7E7C-4543-89EB-332F-68F0F52785F2}"/>
              </a:ext>
            </a:extLst>
          </p:cNvPr>
          <p:cNvPicPr>
            <a:picLocks noChangeAspect="1"/>
          </p:cNvPicPr>
          <p:nvPr/>
        </p:nvPicPr>
        <p:blipFill>
          <a:blip r:embed="rId3"/>
          <a:stretch>
            <a:fillRect/>
          </a:stretch>
        </p:blipFill>
        <p:spPr>
          <a:xfrm>
            <a:off x="11060025" y="138985"/>
            <a:ext cx="957596" cy="1174409"/>
          </a:xfrm>
          <a:prstGeom prst="rect">
            <a:avLst/>
          </a:prstGeom>
        </p:spPr>
      </p:pic>
      <p:sp>
        <p:nvSpPr>
          <p:cNvPr id="8" name="ZoneTexte 7">
            <a:extLst>
              <a:ext uri="{FF2B5EF4-FFF2-40B4-BE49-F238E27FC236}">
                <a16:creationId xmlns:a16="http://schemas.microsoft.com/office/drawing/2014/main" id="{A662B5F7-6CE0-5666-51C6-970A5CAEE976}"/>
              </a:ext>
            </a:extLst>
          </p:cNvPr>
          <p:cNvSpPr txBox="1"/>
          <p:nvPr/>
        </p:nvSpPr>
        <p:spPr>
          <a:xfrm>
            <a:off x="2043165" y="3555980"/>
            <a:ext cx="2322888" cy="769441"/>
          </a:xfrm>
          <a:prstGeom prst="rect">
            <a:avLst/>
          </a:prstGeom>
          <a:noFill/>
        </p:spPr>
        <p:txBody>
          <a:bodyPr wrap="square">
            <a:spAutoFit/>
          </a:bodyPr>
          <a:lstStyle/>
          <a:p>
            <a:r>
              <a:rPr lang="fr-FR" sz="4400" dirty="0"/>
              <a:t>32 + 26 </a:t>
            </a:r>
          </a:p>
        </p:txBody>
      </p:sp>
      <p:sp>
        <p:nvSpPr>
          <p:cNvPr id="10" name="ZoneTexte 9">
            <a:extLst>
              <a:ext uri="{FF2B5EF4-FFF2-40B4-BE49-F238E27FC236}">
                <a16:creationId xmlns:a16="http://schemas.microsoft.com/office/drawing/2014/main" id="{98B27F9A-9392-4823-EBAB-F2A85365A4B7}"/>
              </a:ext>
            </a:extLst>
          </p:cNvPr>
          <p:cNvSpPr txBox="1"/>
          <p:nvPr/>
        </p:nvSpPr>
        <p:spPr>
          <a:xfrm>
            <a:off x="421525" y="1899078"/>
            <a:ext cx="5336195" cy="646331"/>
          </a:xfrm>
          <a:prstGeom prst="rect">
            <a:avLst/>
          </a:prstGeom>
          <a:noFill/>
        </p:spPr>
        <p:txBody>
          <a:bodyPr wrap="square" rtlCol="0">
            <a:spAutoFit/>
          </a:bodyPr>
          <a:lstStyle/>
          <a:p>
            <a:r>
              <a:rPr lang="fr-FR" sz="3600" dirty="0"/>
              <a:t>Fais de même :</a:t>
            </a:r>
            <a:endParaRPr lang="fr-FR" sz="4800" b="1" dirty="0">
              <a:solidFill>
                <a:srgbClr val="0070C0"/>
              </a:solidFill>
            </a:endParaRPr>
          </a:p>
        </p:txBody>
      </p:sp>
      <p:pic>
        <p:nvPicPr>
          <p:cNvPr id="13" name="Image 12">
            <a:extLst>
              <a:ext uri="{FF2B5EF4-FFF2-40B4-BE49-F238E27FC236}">
                <a16:creationId xmlns:a16="http://schemas.microsoft.com/office/drawing/2014/main" id="{28D523D3-2C0F-A6EA-CB64-E46ED8749939}"/>
              </a:ext>
            </a:extLst>
          </p:cNvPr>
          <p:cNvPicPr>
            <a:picLocks noChangeAspect="1"/>
          </p:cNvPicPr>
          <p:nvPr/>
        </p:nvPicPr>
        <p:blipFill>
          <a:blip r:embed="rId4"/>
          <a:stretch>
            <a:fillRect/>
          </a:stretch>
        </p:blipFill>
        <p:spPr>
          <a:xfrm>
            <a:off x="6358494" y="2718054"/>
            <a:ext cx="5659127" cy="1675852"/>
          </a:xfrm>
          <a:prstGeom prst="rect">
            <a:avLst/>
          </a:prstGeom>
        </p:spPr>
      </p:pic>
    </p:spTree>
    <p:extLst>
      <p:ext uri="{BB962C8B-B14F-4D97-AF65-F5344CB8AC3E}">
        <p14:creationId xmlns:p14="http://schemas.microsoft.com/office/powerpoint/2010/main" val="2964058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13035-56AE-BFD1-291C-3ED4D4C8EAB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24C5769-FF9C-3B3D-B866-5B94B400CD8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086CDC95-9EB3-0FF5-F524-60AE69BD7EA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10" name="Image 9">
            <a:extLst>
              <a:ext uri="{FF2B5EF4-FFF2-40B4-BE49-F238E27FC236}">
                <a16:creationId xmlns:a16="http://schemas.microsoft.com/office/drawing/2014/main" id="{FEC9C30C-1D64-83BA-7091-9E098F0BFCA5}"/>
              </a:ext>
            </a:extLst>
          </p:cNvPr>
          <p:cNvPicPr>
            <a:picLocks noChangeAspect="1"/>
          </p:cNvPicPr>
          <p:nvPr/>
        </p:nvPicPr>
        <p:blipFill>
          <a:blip r:embed="rId3"/>
          <a:stretch>
            <a:fillRect/>
          </a:stretch>
        </p:blipFill>
        <p:spPr>
          <a:xfrm>
            <a:off x="157957" y="119567"/>
            <a:ext cx="1362758" cy="1343564"/>
          </a:xfrm>
          <a:prstGeom prst="rect">
            <a:avLst/>
          </a:prstGeom>
        </p:spPr>
      </p:pic>
      <p:pic>
        <p:nvPicPr>
          <p:cNvPr id="11" name="Image 10">
            <a:extLst>
              <a:ext uri="{FF2B5EF4-FFF2-40B4-BE49-F238E27FC236}">
                <a16:creationId xmlns:a16="http://schemas.microsoft.com/office/drawing/2014/main" id="{98AB219F-5CB6-1305-D0F0-5C49FD09EDB9}"/>
              </a:ext>
            </a:extLst>
          </p:cNvPr>
          <p:cNvPicPr>
            <a:picLocks noChangeAspect="1"/>
          </p:cNvPicPr>
          <p:nvPr/>
        </p:nvPicPr>
        <p:blipFill>
          <a:blip r:embed="rId4"/>
          <a:stretch>
            <a:fillRect/>
          </a:stretch>
        </p:blipFill>
        <p:spPr>
          <a:xfrm>
            <a:off x="1194664" y="1251932"/>
            <a:ext cx="3825572" cy="4968671"/>
          </a:xfrm>
          <a:prstGeom prst="rect">
            <a:avLst/>
          </a:prstGeom>
        </p:spPr>
      </p:pic>
      <p:pic>
        <p:nvPicPr>
          <p:cNvPr id="13" name="Image 12">
            <a:extLst>
              <a:ext uri="{FF2B5EF4-FFF2-40B4-BE49-F238E27FC236}">
                <a16:creationId xmlns:a16="http://schemas.microsoft.com/office/drawing/2014/main" id="{D8F3498D-CC85-0F71-378D-6517486AE984}"/>
              </a:ext>
            </a:extLst>
          </p:cNvPr>
          <p:cNvPicPr>
            <a:picLocks noChangeAspect="1"/>
          </p:cNvPicPr>
          <p:nvPr/>
        </p:nvPicPr>
        <p:blipFill>
          <a:blip r:embed="rId5"/>
          <a:stretch>
            <a:fillRect/>
          </a:stretch>
        </p:blipFill>
        <p:spPr>
          <a:xfrm>
            <a:off x="6345774" y="2333705"/>
            <a:ext cx="5467217" cy="1697968"/>
          </a:xfrm>
          <a:prstGeom prst="rect">
            <a:avLst/>
          </a:prstGeom>
        </p:spPr>
      </p:pic>
    </p:spTree>
    <p:extLst>
      <p:ext uri="{BB962C8B-B14F-4D97-AF65-F5344CB8AC3E}">
        <p14:creationId xmlns:p14="http://schemas.microsoft.com/office/powerpoint/2010/main" val="3430484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2410F3-72BB-19BE-2451-B6716AEE470C}"/>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24DCBFB-7255-F72D-AD3F-D32143F7B0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41B6A2EF-6833-52B2-5C67-0E772A7A515C}"/>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3" name="Image 2">
            <a:extLst>
              <a:ext uri="{FF2B5EF4-FFF2-40B4-BE49-F238E27FC236}">
                <a16:creationId xmlns:a16="http://schemas.microsoft.com/office/drawing/2014/main" id="{DA795304-BFF6-7D68-CD50-5DFDE1D35C05}"/>
              </a:ext>
            </a:extLst>
          </p:cNvPr>
          <p:cNvPicPr>
            <a:picLocks noChangeAspect="1"/>
          </p:cNvPicPr>
          <p:nvPr/>
        </p:nvPicPr>
        <p:blipFill>
          <a:blip r:embed="rId3"/>
          <a:stretch>
            <a:fillRect/>
          </a:stretch>
        </p:blipFill>
        <p:spPr>
          <a:xfrm>
            <a:off x="1194664" y="1251932"/>
            <a:ext cx="3825572" cy="4968671"/>
          </a:xfrm>
          <a:prstGeom prst="rect">
            <a:avLst/>
          </a:prstGeom>
        </p:spPr>
      </p:pic>
      <p:pic>
        <p:nvPicPr>
          <p:cNvPr id="6" name="Image 5">
            <a:extLst>
              <a:ext uri="{FF2B5EF4-FFF2-40B4-BE49-F238E27FC236}">
                <a16:creationId xmlns:a16="http://schemas.microsoft.com/office/drawing/2014/main" id="{5DDE42F1-C3E5-9275-4DD4-3798F5E33A0E}"/>
              </a:ext>
            </a:extLst>
          </p:cNvPr>
          <p:cNvPicPr>
            <a:picLocks noChangeAspect="1"/>
          </p:cNvPicPr>
          <p:nvPr/>
        </p:nvPicPr>
        <p:blipFill>
          <a:blip r:embed="rId4"/>
          <a:stretch>
            <a:fillRect/>
          </a:stretch>
        </p:blipFill>
        <p:spPr>
          <a:xfrm>
            <a:off x="6938555" y="1251932"/>
            <a:ext cx="3658972" cy="4968671"/>
          </a:xfrm>
          <a:prstGeom prst="rect">
            <a:avLst/>
          </a:prstGeom>
        </p:spPr>
      </p:pic>
    </p:spTree>
    <p:extLst>
      <p:ext uri="{BB962C8B-B14F-4D97-AF65-F5344CB8AC3E}">
        <p14:creationId xmlns:p14="http://schemas.microsoft.com/office/powerpoint/2010/main" val="2894464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6DE43-5E3E-A08D-453E-5D60098C479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ECC554B-48FF-A33C-6BC3-5E0248863B1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04A6D354-EDC1-D99F-B972-E2588EACC52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5927983C-8398-601D-7F25-026158367FD0}"/>
              </a:ext>
            </a:extLst>
          </p:cNvPr>
          <p:cNvPicPr>
            <a:picLocks noChangeAspect="1"/>
          </p:cNvPicPr>
          <p:nvPr/>
        </p:nvPicPr>
        <p:blipFill>
          <a:blip r:embed="rId3"/>
          <a:stretch>
            <a:fillRect/>
          </a:stretch>
        </p:blipFill>
        <p:spPr>
          <a:xfrm>
            <a:off x="1247796" y="881696"/>
            <a:ext cx="3937259" cy="5668964"/>
          </a:xfrm>
          <a:prstGeom prst="rect">
            <a:avLst/>
          </a:prstGeom>
        </p:spPr>
      </p:pic>
      <p:pic>
        <p:nvPicPr>
          <p:cNvPr id="7" name="Image 6">
            <a:extLst>
              <a:ext uri="{FF2B5EF4-FFF2-40B4-BE49-F238E27FC236}">
                <a16:creationId xmlns:a16="http://schemas.microsoft.com/office/drawing/2014/main" id="{8B10B145-8308-DE6D-CC68-18479168E246}"/>
              </a:ext>
            </a:extLst>
          </p:cNvPr>
          <p:cNvPicPr>
            <a:picLocks noChangeAspect="1"/>
          </p:cNvPicPr>
          <p:nvPr/>
        </p:nvPicPr>
        <p:blipFill>
          <a:blip r:embed="rId4"/>
          <a:stretch>
            <a:fillRect/>
          </a:stretch>
        </p:blipFill>
        <p:spPr>
          <a:xfrm>
            <a:off x="6865817" y="881696"/>
            <a:ext cx="4085141" cy="5547384"/>
          </a:xfrm>
          <a:prstGeom prst="rect">
            <a:avLst/>
          </a:prstGeom>
        </p:spPr>
      </p:pic>
    </p:spTree>
    <p:extLst>
      <p:ext uri="{BB962C8B-B14F-4D97-AF65-F5344CB8AC3E}">
        <p14:creationId xmlns:p14="http://schemas.microsoft.com/office/powerpoint/2010/main" val="1548586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017142" y="2762493"/>
              <a:ext cx="7741577"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J’écris les nombres en lettres</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71070740-65F8-0E89-B45B-1128F8FA6F98}"/>
              </a:ext>
            </a:extLst>
          </p:cNvPr>
          <p:cNvCxnSpPr>
            <a:cxnSpLocks/>
          </p:cNvCxnSpPr>
          <p:nvPr/>
        </p:nvCxnSpPr>
        <p:spPr>
          <a:xfrm>
            <a:off x="6096000" y="3734506"/>
            <a:ext cx="0" cy="2694574"/>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8">
            <a:extLst>
              <a:ext uri="{FF2B5EF4-FFF2-40B4-BE49-F238E27FC236}">
                <a16:creationId xmlns:a16="http://schemas.microsoft.com/office/drawing/2014/main" id="{C81D6B44-9446-D221-9FC7-501DD9D3FF9D}"/>
              </a:ext>
            </a:extLst>
          </p:cNvPr>
          <p:cNvSpPr txBox="1"/>
          <p:nvPr/>
        </p:nvSpPr>
        <p:spPr>
          <a:xfrm>
            <a:off x="824270" y="3734506"/>
            <a:ext cx="4339266" cy="1077218"/>
          </a:xfrm>
          <a:prstGeom prst="rect">
            <a:avLst/>
          </a:prstGeom>
          <a:noFill/>
        </p:spPr>
        <p:txBody>
          <a:bodyPr wrap="square" rtlCol="0">
            <a:spAutoFit/>
          </a:bodyPr>
          <a:lstStyle/>
          <a:p>
            <a:r>
              <a:rPr lang="fr-FR" sz="3200" dirty="0"/>
              <a:t>Ecrire des nombres avec 2 étiquettes.</a:t>
            </a:r>
          </a:p>
        </p:txBody>
      </p:sp>
      <p:sp>
        <p:nvSpPr>
          <p:cNvPr id="12" name="ZoneTexte 11">
            <a:extLst>
              <a:ext uri="{FF2B5EF4-FFF2-40B4-BE49-F238E27FC236}">
                <a16:creationId xmlns:a16="http://schemas.microsoft.com/office/drawing/2014/main" id="{2E2A2B13-EE9C-F0A3-7917-9D3D9DDCE25F}"/>
              </a:ext>
            </a:extLst>
          </p:cNvPr>
          <p:cNvSpPr txBox="1"/>
          <p:nvPr/>
        </p:nvSpPr>
        <p:spPr>
          <a:xfrm>
            <a:off x="6483907" y="3734506"/>
            <a:ext cx="4402115" cy="1077218"/>
          </a:xfrm>
          <a:prstGeom prst="rect">
            <a:avLst/>
          </a:prstGeom>
          <a:noFill/>
        </p:spPr>
        <p:txBody>
          <a:bodyPr wrap="square" rtlCol="0">
            <a:spAutoFit/>
          </a:bodyPr>
          <a:lstStyle/>
          <a:p>
            <a:r>
              <a:rPr lang="fr-FR" sz="3200" dirty="0"/>
              <a:t>Ecrire des nombres avec 3 étiquettes.</a:t>
            </a:r>
            <a:endParaRPr lang="fr-FR" sz="3200" dirty="0">
              <a:solidFill>
                <a:srgbClr val="0070C0"/>
              </a:solidFill>
            </a:endParaRPr>
          </a:p>
        </p:txBody>
      </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pic>
        <p:nvPicPr>
          <p:cNvPr id="20" name="Image 19">
            <a:extLst>
              <a:ext uri="{FF2B5EF4-FFF2-40B4-BE49-F238E27FC236}">
                <a16:creationId xmlns:a16="http://schemas.microsoft.com/office/drawing/2014/main" id="{6B2A358A-4A13-9F48-5603-D67DE60D0223}"/>
              </a:ext>
            </a:extLst>
          </p:cNvPr>
          <p:cNvPicPr>
            <a:picLocks noChangeAspect="1"/>
          </p:cNvPicPr>
          <p:nvPr/>
        </p:nvPicPr>
        <p:blipFill>
          <a:blip r:embed="rId4"/>
          <a:stretch>
            <a:fillRect/>
          </a:stretch>
        </p:blipFill>
        <p:spPr>
          <a:xfrm>
            <a:off x="2927142" y="878224"/>
            <a:ext cx="6337715" cy="2781048"/>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51DDF5-DEF8-7700-4D84-1E04908D364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EE90B054-433D-9C17-D9B4-31E31354FA9A}"/>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EB04A17A-A9A5-B592-88A5-0DF80CA90D9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37F26C5-2452-8212-E6B0-CD40B83FAB2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A2764C3A-2BBD-8E3D-476D-BADEE8A34637}"/>
              </a:ext>
            </a:extLst>
          </p:cNvPr>
          <p:cNvCxnSpPr>
            <a:cxnSpLocks/>
          </p:cNvCxnSpPr>
          <p:nvPr/>
        </p:nvCxnSpPr>
        <p:spPr>
          <a:xfrm>
            <a:off x="6095999" y="3512127"/>
            <a:ext cx="1" cy="2916953"/>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4">
            <a:extLst>
              <a:ext uri="{FF2B5EF4-FFF2-40B4-BE49-F238E27FC236}">
                <a16:creationId xmlns:a16="http://schemas.microsoft.com/office/drawing/2014/main" id="{45D7FC8A-EC8D-1D0A-F76C-D2512F41C2BC}"/>
              </a:ext>
            </a:extLst>
          </p:cNvPr>
          <p:cNvSpPr txBox="1"/>
          <p:nvPr/>
        </p:nvSpPr>
        <p:spPr>
          <a:xfrm>
            <a:off x="831045" y="4185773"/>
            <a:ext cx="4395582" cy="1569660"/>
          </a:xfrm>
          <a:prstGeom prst="rect">
            <a:avLst/>
          </a:prstGeom>
          <a:noFill/>
        </p:spPr>
        <p:txBody>
          <a:bodyPr wrap="square" rtlCol="0">
            <a:spAutoFit/>
          </a:bodyPr>
          <a:lstStyle/>
          <a:p>
            <a:r>
              <a:rPr lang="fr-FR" sz="3200" dirty="0"/>
              <a:t>Ecrire des nombres avec 3 étiquettes.</a:t>
            </a:r>
          </a:p>
          <a:p>
            <a:endParaRPr lang="fr-FR" sz="3200" dirty="0"/>
          </a:p>
        </p:txBody>
      </p:sp>
      <p:pic>
        <p:nvPicPr>
          <p:cNvPr id="3" name="Image 2">
            <a:extLst>
              <a:ext uri="{FF2B5EF4-FFF2-40B4-BE49-F238E27FC236}">
                <a16:creationId xmlns:a16="http://schemas.microsoft.com/office/drawing/2014/main" id="{244FE046-8BCF-AE2F-3B8C-A44B0F4AB4DC}"/>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pic>
        <p:nvPicPr>
          <p:cNvPr id="8" name="Image 7">
            <a:extLst>
              <a:ext uri="{FF2B5EF4-FFF2-40B4-BE49-F238E27FC236}">
                <a16:creationId xmlns:a16="http://schemas.microsoft.com/office/drawing/2014/main" id="{4F4DE064-18B2-86DB-71FC-C3EEF5061EEC}"/>
              </a:ext>
            </a:extLst>
          </p:cNvPr>
          <p:cNvPicPr>
            <a:picLocks noChangeAspect="1"/>
          </p:cNvPicPr>
          <p:nvPr/>
        </p:nvPicPr>
        <p:blipFill>
          <a:blip r:embed="rId4"/>
          <a:stretch>
            <a:fillRect/>
          </a:stretch>
        </p:blipFill>
        <p:spPr>
          <a:xfrm>
            <a:off x="2601926" y="962370"/>
            <a:ext cx="6988146" cy="2804403"/>
          </a:xfrm>
          <a:prstGeom prst="rect">
            <a:avLst/>
          </a:prstGeom>
        </p:spPr>
      </p:pic>
      <p:sp>
        <p:nvSpPr>
          <p:cNvPr id="9" name="ZoneTexte 8">
            <a:extLst>
              <a:ext uri="{FF2B5EF4-FFF2-40B4-BE49-F238E27FC236}">
                <a16:creationId xmlns:a16="http://schemas.microsoft.com/office/drawing/2014/main" id="{D59906ED-8918-F108-00E4-B33C56CB2D35}"/>
              </a:ext>
            </a:extLst>
          </p:cNvPr>
          <p:cNvSpPr txBox="1"/>
          <p:nvPr/>
        </p:nvSpPr>
        <p:spPr>
          <a:xfrm>
            <a:off x="6615398" y="4185773"/>
            <a:ext cx="4395582" cy="1569660"/>
          </a:xfrm>
          <a:prstGeom prst="rect">
            <a:avLst/>
          </a:prstGeom>
          <a:noFill/>
        </p:spPr>
        <p:txBody>
          <a:bodyPr wrap="square" rtlCol="0">
            <a:spAutoFit/>
          </a:bodyPr>
          <a:lstStyle/>
          <a:p>
            <a:r>
              <a:rPr lang="fr-FR" sz="3200" dirty="0"/>
              <a:t>Ecrire des nombres avec 4 étiquettes.</a:t>
            </a:r>
          </a:p>
          <a:p>
            <a:endParaRPr lang="fr-FR" sz="3200" dirty="0"/>
          </a:p>
        </p:txBody>
      </p:sp>
    </p:spTree>
    <p:extLst>
      <p:ext uri="{BB962C8B-B14F-4D97-AF65-F5344CB8AC3E}">
        <p14:creationId xmlns:p14="http://schemas.microsoft.com/office/powerpoint/2010/main" val="1341723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1137006" y="2643538"/>
            <a:ext cx="10417995" cy="2062103"/>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J’additionne et je soustrais des dizaines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J’additionne et je soustrais des dizaines et des centaines</a:t>
            </a:r>
          </a:p>
          <a:p>
            <a:endParaRPr lang="fr-FR" sz="3200" b="1" dirty="0">
              <a:solidFill>
                <a:schemeClr val="bg1"/>
              </a:solidFill>
            </a:endParaRPr>
          </a:p>
        </p:txBody>
      </p:sp>
    </p:spTree>
    <p:extLst>
      <p:ext uri="{BB962C8B-B14F-4D97-AF65-F5344CB8AC3E}">
        <p14:creationId xmlns:p14="http://schemas.microsoft.com/office/powerpoint/2010/main" val="4250113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6C8E6B08-C2E5-C134-B858-FADB79822663}"/>
              </a:ext>
            </a:extLst>
          </p:cNvPr>
          <p:cNvPicPr>
            <a:picLocks noChangeAspect="1"/>
          </p:cNvPicPr>
          <p:nvPr/>
        </p:nvPicPr>
        <p:blipFill>
          <a:blip r:embed="rId3"/>
          <a:srcRect t="13596" b="13650"/>
          <a:stretch>
            <a:fillRect/>
          </a:stretch>
        </p:blipFill>
        <p:spPr>
          <a:xfrm>
            <a:off x="5576601" y="125949"/>
            <a:ext cx="1038797" cy="755747"/>
          </a:xfrm>
          <a:prstGeom prst="rect">
            <a:avLst/>
          </a:prstGeom>
        </p:spPr>
      </p:pic>
      <p:pic>
        <p:nvPicPr>
          <p:cNvPr id="6" name="Image 5">
            <a:extLst>
              <a:ext uri="{FF2B5EF4-FFF2-40B4-BE49-F238E27FC236}">
                <a16:creationId xmlns:a16="http://schemas.microsoft.com/office/drawing/2014/main" id="{7F8660B6-66A3-2D70-E9CB-D25320198F6F}"/>
              </a:ext>
            </a:extLst>
          </p:cNvPr>
          <p:cNvPicPr>
            <a:picLocks noChangeAspect="1"/>
          </p:cNvPicPr>
          <p:nvPr/>
        </p:nvPicPr>
        <p:blipFill>
          <a:blip r:embed="rId4"/>
          <a:stretch>
            <a:fillRect/>
          </a:stretch>
        </p:blipFill>
        <p:spPr>
          <a:xfrm>
            <a:off x="821050" y="135682"/>
            <a:ext cx="1230635" cy="1763396"/>
          </a:xfrm>
          <a:prstGeom prst="rect">
            <a:avLst/>
          </a:prstGeom>
        </p:spPr>
      </p:pic>
      <p:sp>
        <p:nvSpPr>
          <p:cNvPr id="9" name="ZoneTexte 8">
            <a:extLst>
              <a:ext uri="{FF2B5EF4-FFF2-40B4-BE49-F238E27FC236}">
                <a16:creationId xmlns:a16="http://schemas.microsoft.com/office/drawing/2014/main" id="{37FB2EBD-E3D1-8391-70F8-8685914DC8C2}"/>
              </a:ext>
            </a:extLst>
          </p:cNvPr>
          <p:cNvSpPr txBox="1"/>
          <p:nvPr/>
        </p:nvSpPr>
        <p:spPr>
          <a:xfrm>
            <a:off x="2396587" y="881696"/>
            <a:ext cx="3354510" cy="523220"/>
          </a:xfrm>
          <a:prstGeom prst="rect">
            <a:avLst/>
          </a:prstGeom>
          <a:noFill/>
        </p:spPr>
        <p:txBody>
          <a:bodyPr wrap="square" rtlCol="0">
            <a:spAutoFit/>
          </a:bodyPr>
          <a:lstStyle/>
          <a:p>
            <a:r>
              <a:rPr lang="fr-FR" sz="2800" dirty="0"/>
              <a:t>Relis les stratégies </a:t>
            </a:r>
            <a:endParaRPr lang="fr-FR" sz="2800" b="1" dirty="0">
              <a:solidFill>
                <a:srgbClr val="0070C0"/>
              </a:solidFill>
            </a:endParaRPr>
          </a:p>
        </p:txBody>
      </p:sp>
      <p:pic>
        <p:nvPicPr>
          <p:cNvPr id="19" name="Image 18">
            <a:extLst>
              <a:ext uri="{FF2B5EF4-FFF2-40B4-BE49-F238E27FC236}">
                <a16:creationId xmlns:a16="http://schemas.microsoft.com/office/drawing/2014/main" id="{54E3CFAE-A316-49D1-0AEF-1E5031EE6B76}"/>
              </a:ext>
            </a:extLst>
          </p:cNvPr>
          <p:cNvPicPr>
            <a:picLocks noChangeAspect="1"/>
          </p:cNvPicPr>
          <p:nvPr/>
        </p:nvPicPr>
        <p:blipFill>
          <a:blip r:embed="rId5"/>
          <a:stretch>
            <a:fillRect/>
          </a:stretch>
        </p:blipFill>
        <p:spPr>
          <a:xfrm>
            <a:off x="10755633" y="140086"/>
            <a:ext cx="1230634" cy="1758992"/>
          </a:xfrm>
          <a:prstGeom prst="rect">
            <a:avLst/>
          </a:prstGeom>
        </p:spPr>
      </p:pic>
      <p:pic>
        <p:nvPicPr>
          <p:cNvPr id="3" name="Image 2">
            <a:extLst>
              <a:ext uri="{FF2B5EF4-FFF2-40B4-BE49-F238E27FC236}">
                <a16:creationId xmlns:a16="http://schemas.microsoft.com/office/drawing/2014/main" id="{BB972A9B-46DD-18E2-EC78-328B598223FE}"/>
              </a:ext>
            </a:extLst>
          </p:cNvPr>
          <p:cNvPicPr>
            <a:picLocks noChangeAspect="1"/>
          </p:cNvPicPr>
          <p:nvPr/>
        </p:nvPicPr>
        <p:blipFill>
          <a:blip r:embed="rId6"/>
          <a:stretch>
            <a:fillRect/>
          </a:stretch>
        </p:blipFill>
        <p:spPr>
          <a:xfrm>
            <a:off x="2261700" y="1763395"/>
            <a:ext cx="3528366" cy="4839119"/>
          </a:xfrm>
          <a:prstGeom prst="rect">
            <a:avLst/>
          </a:prstGeom>
        </p:spPr>
      </p:pic>
      <p:pic>
        <p:nvPicPr>
          <p:cNvPr id="10" name="Image 9">
            <a:extLst>
              <a:ext uri="{FF2B5EF4-FFF2-40B4-BE49-F238E27FC236}">
                <a16:creationId xmlns:a16="http://schemas.microsoft.com/office/drawing/2014/main" id="{BB7DEFB8-AFF6-8CC2-4E4B-C4134DF03244}"/>
              </a:ext>
            </a:extLst>
          </p:cNvPr>
          <p:cNvPicPr>
            <a:picLocks noChangeAspect="1"/>
          </p:cNvPicPr>
          <p:nvPr/>
        </p:nvPicPr>
        <p:blipFill>
          <a:blip r:embed="rId7"/>
          <a:stretch>
            <a:fillRect/>
          </a:stretch>
        </p:blipFill>
        <p:spPr>
          <a:xfrm>
            <a:off x="6327026" y="1488357"/>
            <a:ext cx="2461746" cy="3405762"/>
          </a:xfrm>
          <a:prstGeom prst="rect">
            <a:avLst/>
          </a:prstGeom>
        </p:spPr>
      </p:pic>
      <p:sp>
        <p:nvSpPr>
          <p:cNvPr id="11" name="ZoneTexte 10">
            <a:extLst>
              <a:ext uri="{FF2B5EF4-FFF2-40B4-BE49-F238E27FC236}">
                <a16:creationId xmlns:a16="http://schemas.microsoft.com/office/drawing/2014/main" id="{F760AAFE-3737-B7DA-C28F-B91F218BF353}"/>
              </a:ext>
            </a:extLst>
          </p:cNvPr>
          <p:cNvSpPr txBox="1"/>
          <p:nvPr/>
        </p:nvSpPr>
        <p:spPr>
          <a:xfrm>
            <a:off x="6960301" y="881696"/>
            <a:ext cx="3354510" cy="523220"/>
          </a:xfrm>
          <a:prstGeom prst="rect">
            <a:avLst/>
          </a:prstGeom>
          <a:noFill/>
        </p:spPr>
        <p:txBody>
          <a:bodyPr wrap="square" rtlCol="0">
            <a:spAutoFit/>
          </a:bodyPr>
          <a:lstStyle/>
          <a:p>
            <a:r>
              <a:rPr lang="fr-FR" sz="2800" dirty="0"/>
              <a:t>Relis les stratégies </a:t>
            </a:r>
            <a:endParaRPr lang="fr-FR" sz="2800" b="1" dirty="0">
              <a:solidFill>
                <a:srgbClr val="0070C0"/>
              </a:solidFill>
            </a:endParaRPr>
          </a:p>
        </p:txBody>
      </p:sp>
      <p:pic>
        <p:nvPicPr>
          <p:cNvPr id="13" name="Image 12">
            <a:extLst>
              <a:ext uri="{FF2B5EF4-FFF2-40B4-BE49-F238E27FC236}">
                <a16:creationId xmlns:a16="http://schemas.microsoft.com/office/drawing/2014/main" id="{9D8F391F-E3A0-AF4A-E3AD-EC253953FF7D}"/>
              </a:ext>
            </a:extLst>
          </p:cNvPr>
          <p:cNvPicPr>
            <a:picLocks noChangeAspect="1"/>
          </p:cNvPicPr>
          <p:nvPr/>
        </p:nvPicPr>
        <p:blipFill>
          <a:blip r:embed="rId8"/>
          <a:stretch>
            <a:fillRect/>
          </a:stretch>
        </p:blipFill>
        <p:spPr>
          <a:xfrm>
            <a:off x="8811672" y="4349278"/>
            <a:ext cx="3207548" cy="2253236"/>
          </a:xfrm>
          <a:prstGeom prst="rect">
            <a:avLst/>
          </a:prstGeom>
        </p:spPr>
      </p:pic>
    </p:spTree>
    <p:extLst>
      <p:ext uri="{BB962C8B-B14F-4D97-AF65-F5344CB8AC3E}">
        <p14:creationId xmlns:p14="http://schemas.microsoft.com/office/powerpoint/2010/main" val="12102394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BB162-FC4E-ECD0-BDAD-8EE5B69F6DCA}"/>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6DC2AF7B-5FD1-7218-E046-7E1BEE9911BB}"/>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411B0F4-978A-CFE8-38F4-1C4BE95F0EF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8" name="ZoneTexte 7">
            <a:extLst>
              <a:ext uri="{FF2B5EF4-FFF2-40B4-BE49-F238E27FC236}">
                <a16:creationId xmlns:a16="http://schemas.microsoft.com/office/drawing/2014/main" id="{54D42C25-620F-89E3-1296-971650CE2085}"/>
              </a:ext>
            </a:extLst>
          </p:cNvPr>
          <p:cNvSpPr txBox="1"/>
          <p:nvPr/>
        </p:nvSpPr>
        <p:spPr>
          <a:xfrm>
            <a:off x="6295689" y="1899078"/>
            <a:ext cx="5336195" cy="3600986"/>
          </a:xfrm>
          <a:prstGeom prst="rect">
            <a:avLst/>
          </a:prstGeom>
          <a:noFill/>
        </p:spPr>
        <p:txBody>
          <a:bodyPr wrap="square" rtlCol="0">
            <a:spAutoFit/>
          </a:bodyPr>
          <a:lstStyle/>
          <a:p>
            <a:r>
              <a:rPr lang="fr-FR" sz="3600" dirty="0"/>
              <a:t>Utilise la stratégie </a:t>
            </a:r>
            <a:r>
              <a:rPr lang="fr-FR" sz="3600" b="1" dirty="0"/>
              <a:t>C2 </a:t>
            </a:r>
            <a:r>
              <a:rPr lang="fr-FR" sz="3600" dirty="0"/>
              <a:t>:</a:t>
            </a:r>
          </a:p>
          <a:p>
            <a:r>
              <a:rPr lang="fr-FR" sz="4800" b="1" dirty="0">
                <a:solidFill>
                  <a:srgbClr val="0070C0"/>
                </a:solidFill>
              </a:rPr>
              <a:t>464 + 200 =</a:t>
            </a:r>
          </a:p>
          <a:p>
            <a:r>
              <a:rPr lang="fr-FR" sz="4800" b="1" dirty="0">
                <a:solidFill>
                  <a:srgbClr val="0070C0"/>
                </a:solidFill>
              </a:rPr>
              <a:t>164 + 500 =</a:t>
            </a:r>
          </a:p>
          <a:p>
            <a:r>
              <a:rPr lang="fr-FR" sz="4800" b="1" dirty="0">
                <a:solidFill>
                  <a:srgbClr val="0070C0"/>
                </a:solidFill>
              </a:rPr>
              <a:t>805 – 400 =</a:t>
            </a:r>
          </a:p>
          <a:p>
            <a:r>
              <a:rPr lang="fr-FR" sz="4800" b="1" dirty="0">
                <a:solidFill>
                  <a:srgbClr val="0070C0"/>
                </a:solidFill>
              </a:rPr>
              <a:t>697 – 500 =</a:t>
            </a:r>
          </a:p>
        </p:txBody>
      </p:sp>
      <p:pic>
        <p:nvPicPr>
          <p:cNvPr id="15" name="Image 14">
            <a:extLst>
              <a:ext uri="{FF2B5EF4-FFF2-40B4-BE49-F238E27FC236}">
                <a16:creationId xmlns:a16="http://schemas.microsoft.com/office/drawing/2014/main" id="{F3E6ADC8-8131-0F6A-ECF6-05A65686FFE3}"/>
              </a:ext>
            </a:extLst>
          </p:cNvPr>
          <p:cNvPicPr>
            <a:picLocks noChangeAspect="1"/>
          </p:cNvPicPr>
          <p:nvPr/>
        </p:nvPicPr>
        <p:blipFill>
          <a:blip r:embed="rId3"/>
          <a:stretch>
            <a:fillRect/>
          </a:stretch>
        </p:blipFill>
        <p:spPr>
          <a:xfrm>
            <a:off x="10755633" y="140086"/>
            <a:ext cx="1230634" cy="1758992"/>
          </a:xfrm>
          <a:prstGeom prst="rect">
            <a:avLst/>
          </a:prstGeom>
        </p:spPr>
      </p:pic>
      <p:pic>
        <p:nvPicPr>
          <p:cNvPr id="19" name="Image 18">
            <a:extLst>
              <a:ext uri="{FF2B5EF4-FFF2-40B4-BE49-F238E27FC236}">
                <a16:creationId xmlns:a16="http://schemas.microsoft.com/office/drawing/2014/main" id="{9E009633-BF90-3D9C-9FC6-614BA05CF610}"/>
              </a:ext>
            </a:extLst>
          </p:cNvPr>
          <p:cNvPicPr>
            <a:picLocks noChangeAspect="1"/>
          </p:cNvPicPr>
          <p:nvPr/>
        </p:nvPicPr>
        <p:blipFill>
          <a:blip r:embed="rId4"/>
          <a:srcRect t="13596" b="13650"/>
          <a:stretch>
            <a:fillRect/>
          </a:stretch>
        </p:blipFill>
        <p:spPr>
          <a:xfrm>
            <a:off x="5576601" y="140086"/>
            <a:ext cx="1038797" cy="755747"/>
          </a:xfrm>
          <a:prstGeom prst="rect">
            <a:avLst/>
          </a:prstGeom>
        </p:spPr>
      </p:pic>
      <p:sp>
        <p:nvSpPr>
          <p:cNvPr id="2" name="ZoneTexte 1">
            <a:extLst>
              <a:ext uri="{FF2B5EF4-FFF2-40B4-BE49-F238E27FC236}">
                <a16:creationId xmlns:a16="http://schemas.microsoft.com/office/drawing/2014/main" id="{15251579-8CC4-02FE-F831-9119F065CE40}"/>
              </a:ext>
            </a:extLst>
          </p:cNvPr>
          <p:cNvSpPr txBox="1"/>
          <p:nvPr/>
        </p:nvSpPr>
        <p:spPr>
          <a:xfrm>
            <a:off x="421525" y="1899078"/>
            <a:ext cx="5336195" cy="646331"/>
          </a:xfrm>
          <a:prstGeom prst="rect">
            <a:avLst/>
          </a:prstGeom>
          <a:noFill/>
        </p:spPr>
        <p:txBody>
          <a:bodyPr wrap="square" rtlCol="0">
            <a:spAutoFit/>
          </a:bodyPr>
          <a:lstStyle/>
          <a:p>
            <a:r>
              <a:rPr lang="fr-FR" sz="3600" dirty="0"/>
              <a:t>Calcul mental sur l’ardoise</a:t>
            </a:r>
            <a:endParaRPr lang="fr-FR" sz="4800" b="1" dirty="0">
              <a:solidFill>
                <a:srgbClr val="0070C0"/>
              </a:solidFill>
            </a:endParaRPr>
          </a:p>
        </p:txBody>
      </p:sp>
    </p:spTree>
    <p:extLst>
      <p:ext uri="{BB962C8B-B14F-4D97-AF65-F5344CB8AC3E}">
        <p14:creationId xmlns:p14="http://schemas.microsoft.com/office/powerpoint/2010/main" val="3593231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7C778735-C77F-62E2-06FC-E5F0D3EFD92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D878112E-E796-B712-F842-90C382D48BE7}"/>
              </a:ext>
            </a:extLst>
          </p:cNvPr>
          <p:cNvPicPr>
            <a:picLocks noChangeAspect="1"/>
          </p:cNvPicPr>
          <p:nvPr/>
        </p:nvPicPr>
        <p:blipFill>
          <a:blip r:embed="rId3"/>
          <a:srcRect t="13596" b="13650"/>
          <a:stretch>
            <a:fillRect/>
          </a:stretch>
        </p:blipFill>
        <p:spPr>
          <a:xfrm>
            <a:off x="9636906" y="125949"/>
            <a:ext cx="1038797" cy="755747"/>
          </a:xfrm>
          <a:prstGeom prst="rect">
            <a:avLst/>
          </a:prstGeom>
        </p:spPr>
      </p:pic>
      <p:sp>
        <p:nvSpPr>
          <p:cNvPr id="14" name="ZoneTexte 13">
            <a:extLst>
              <a:ext uri="{FF2B5EF4-FFF2-40B4-BE49-F238E27FC236}">
                <a16:creationId xmlns:a16="http://schemas.microsoft.com/office/drawing/2014/main" id="{C5B048FC-1815-0B66-4B9C-115B2020D2A3}"/>
              </a:ext>
            </a:extLst>
          </p:cNvPr>
          <p:cNvSpPr txBox="1"/>
          <p:nvPr/>
        </p:nvSpPr>
        <p:spPr>
          <a:xfrm>
            <a:off x="6295689" y="1899078"/>
            <a:ext cx="5336195" cy="1938992"/>
          </a:xfrm>
          <a:prstGeom prst="rect">
            <a:avLst/>
          </a:prstGeom>
          <a:noFill/>
        </p:spPr>
        <p:txBody>
          <a:bodyPr wrap="square" rtlCol="0">
            <a:spAutoFit/>
          </a:bodyPr>
          <a:lstStyle/>
          <a:p>
            <a:r>
              <a:rPr lang="fr-FR" sz="3600" dirty="0"/>
              <a:t>Utilise la stratégie </a:t>
            </a:r>
            <a:r>
              <a:rPr lang="fr-FR" sz="3600" b="1" dirty="0"/>
              <a:t>C4</a:t>
            </a:r>
            <a:r>
              <a:rPr lang="fr-FR" sz="3600" dirty="0"/>
              <a:t> pour trouver la moitié de :</a:t>
            </a:r>
          </a:p>
          <a:p>
            <a:r>
              <a:rPr lang="fr-FR" sz="4800" b="1" dirty="0">
                <a:solidFill>
                  <a:srgbClr val="0070C0"/>
                </a:solidFill>
              </a:rPr>
              <a:t>256        362         568</a:t>
            </a:r>
          </a:p>
        </p:txBody>
      </p:sp>
      <p:pic>
        <p:nvPicPr>
          <p:cNvPr id="15" name="Image 14">
            <a:extLst>
              <a:ext uri="{FF2B5EF4-FFF2-40B4-BE49-F238E27FC236}">
                <a16:creationId xmlns:a16="http://schemas.microsoft.com/office/drawing/2014/main" id="{F1162A4D-5769-602D-242B-595903189C2D}"/>
              </a:ext>
            </a:extLst>
          </p:cNvPr>
          <p:cNvPicPr>
            <a:picLocks noChangeAspect="1"/>
          </p:cNvPicPr>
          <p:nvPr/>
        </p:nvPicPr>
        <p:blipFill>
          <a:blip r:embed="rId4"/>
          <a:stretch>
            <a:fillRect/>
          </a:stretch>
        </p:blipFill>
        <p:spPr>
          <a:xfrm>
            <a:off x="10755633" y="140086"/>
            <a:ext cx="1230634" cy="1758992"/>
          </a:xfrm>
          <a:prstGeom prst="rect">
            <a:avLst/>
          </a:prstGeom>
        </p:spPr>
      </p:pic>
      <p:sp>
        <p:nvSpPr>
          <p:cNvPr id="6" name="ZoneTexte 5">
            <a:extLst>
              <a:ext uri="{FF2B5EF4-FFF2-40B4-BE49-F238E27FC236}">
                <a16:creationId xmlns:a16="http://schemas.microsoft.com/office/drawing/2014/main" id="{6C902833-B46E-72F6-7B3A-3B42A937CB51}"/>
              </a:ext>
            </a:extLst>
          </p:cNvPr>
          <p:cNvSpPr txBox="1"/>
          <p:nvPr/>
        </p:nvSpPr>
        <p:spPr>
          <a:xfrm>
            <a:off x="421525" y="1899078"/>
            <a:ext cx="5336195" cy="646331"/>
          </a:xfrm>
          <a:prstGeom prst="rect">
            <a:avLst/>
          </a:prstGeom>
          <a:noFill/>
        </p:spPr>
        <p:txBody>
          <a:bodyPr wrap="square" rtlCol="0">
            <a:spAutoFit/>
          </a:bodyPr>
          <a:lstStyle/>
          <a:p>
            <a:r>
              <a:rPr lang="fr-FR" sz="3600" dirty="0"/>
              <a:t>Calcul mental sur l’ardoise</a:t>
            </a:r>
            <a:endParaRPr lang="fr-FR" sz="4800" b="1" dirty="0">
              <a:solidFill>
                <a:srgbClr val="0070C0"/>
              </a:solidFill>
            </a:endParaRPr>
          </a:p>
        </p:txBody>
      </p:sp>
    </p:spTree>
    <p:extLst>
      <p:ext uri="{BB962C8B-B14F-4D97-AF65-F5344CB8AC3E}">
        <p14:creationId xmlns:p14="http://schemas.microsoft.com/office/powerpoint/2010/main" val="3022659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900281"/>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en image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15960</TotalTime>
  <Words>337</Words>
  <Application>Microsoft Office PowerPoint</Application>
  <PresentationFormat>Grand écran</PresentationFormat>
  <Paragraphs>57</Paragraphs>
  <Slides>18</Slides>
  <Notes>13</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vt:i4>
      </vt:variant>
    </vt:vector>
  </HeadingPairs>
  <TitlesOfParts>
    <vt:vector size="24" baseType="lpstr">
      <vt:lpstr>Arial</vt:lpstr>
      <vt:lpstr>Calibri</vt:lpstr>
      <vt:lpstr>Calibri Light</vt:lpstr>
      <vt:lpstr>KG Turning Tables</vt:lpstr>
      <vt:lpstr>Wingdings</vt:lpstr>
      <vt:lpstr>Thème Office</vt:lpstr>
      <vt:lpstr>PERIODE 4  séance 71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377</cp:revision>
  <dcterms:created xsi:type="dcterms:W3CDTF">2018-07-28T07:30:27Z</dcterms:created>
  <dcterms:modified xsi:type="dcterms:W3CDTF">2026-03-24T11:32:57Z</dcterms:modified>
</cp:coreProperties>
</file>